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0" r:id="rId3"/>
    <p:sldId id="257" r:id="rId4"/>
    <p:sldId id="258" r:id="rId5"/>
    <p:sldId id="265" r:id="rId6"/>
    <p:sldId id="267" r:id="rId7"/>
    <p:sldId id="266" r:id="rId8"/>
    <p:sldId id="268" r:id="rId9"/>
    <p:sldId id="269" r:id="rId10"/>
    <p:sldId id="27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178" autoAdjust="0"/>
  </p:normalViewPr>
  <p:slideViewPr>
    <p:cSldViewPr snapToGrid="0">
      <p:cViewPr varScale="1">
        <p:scale>
          <a:sx n="57" d="100"/>
          <a:sy n="57"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F2599-A8B5-43DA-993B-925CF9181826}" type="datetimeFigureOut">
              <a:rPr lang="zh-CN" altLang="en-US" smtClean="0"/>
              <a:t>2025/3/6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DDAEB-7A6E-4907-A5F1-F2787FFA1AAC}" type="slidenum">
              <a:rPr lang="zh-CN" altLang="en-US" smtClean="0"/>
              <a:t>‹#›</a:t>
            </a:fld>
            <a:endParaRPr lang="zh-CN" altLang="en-US"/>
          </a:p>
        </p:txBody>
      </p:sp>
    </p:spTree>
    <p:extLst>
      <p:ext uri="{BB962C8B-B14F-4D97-AF65-F5344CB8AC3E}">
        <p14:creationId xmlns:p14="http://schemas.microsoft.com/office/powerpoint/2010/main" val="2647666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https://learnosm.org/en/mobile-mapping/gpslogger/#%E2%80%8Buploading-traces</a:t>
            </a:r>
          </a:p>
          <a:p>
            <a:endParaRPr lang="zh-CN" altLang="en-US"/>
          </a:p>
        </p:txBody>
      </p:sp>
      <p:sp>
        <p:nvSpPr>
          <p:cNvPr id="4" name="灯片编号占位符 3"/>
          <p:cNvSpPr>
            <a:spLocks noGrp="1"/>
          </p:cNvSpPr>
          <p:nvPr>
            <p:ph type="sldNum" sz="quarter" idx="5"/>
          </p:nvPr>
        </p:nvSpPr>
        <p:spPr/>
        <p:txBody>
          <a:bodyPr/>
          <a:lstStyle/>
          <a:p>
            <a:fld id="{94BDDAEB-7A6E-4907-A5F1-F2787FFA1AAC}" type="slidenum">
              <a:rPr lang="zh-CN" altLang="en-US" smtClean="0"/>
              <a:t>1</a:t>
            </a:fld>
            <a:endParaRPr lang="zh-CN" altLang="en-US"/>
          </a:p>
        </p:txBody>
      </p:sp>
    </p:spTree>
    <p:extLst>
      <p:ext uri="{BB962C8B-B14F-4D97-AF65-F5344CB8AC3E}">
        <p14:creationId xmlns:p14="http://schemas.microsoft.com/office/powerpoint/2010/main" val="339045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General options is where to find settings for </a:t>
            </a:r>
            <a:r>
              <a:rPr lang="en-US" altLang="zh-CN" b="1" dirty="0"/>
              <a:t>Start on bootup</a:t>
            </a:r>
            <a:r>
              <a:rPr lang="en-US" altLang="zh-CN" dirty="0"/>
              <a:t>, unit of measurement (Metric or Imperial), debug file and version information.</a:t>
            </a:r>
          </a:p>
          <a:p>
            <a:r>
              <a:rPr lang="en-US" altLang="zh-CN" dirty="0"/>
              <a:t>The </a:t>
            </a:r>
            <a:r>
              <a:rPr lang="en-US" altLang="zh-CN" b="1" dirty="0"/>
              <a:t>Logging details</a:t>
            </a:r>
            <a:r>
              <a:rPr lang="en-US" altLang="zh-CN" dirty="0"/>
              <a:t> is where to find settings </a:t>
            </a:r>
            <a:r>
              <a:rPr lang="en-US" altLang="zh-CN" i="1" dirty="0"/>
              <a:t>File formats</a:t>
            </a:r>
            <a:r>
              <a:rPr lang="en-US" altLang="zh-CN" dirty="0"/>
              <a:t> (multiple formats simultaneously supported), </a:t>
            </a:r>
            <a:r>
              <a:rPr lang="en-US" altLang="zh-CN" i="1" dirty="0"/>
              <a:t>folder</a:t>
            </a:r>
            <a:r>
              <a:rPr lang="en-US" altLang="zh-CN" dirty="0"/>
              <a:t> path to store logs, rules on </a:t>
            </a:r>
            <a:r>
              <a:rPr lang="en-US" altLang="zh-CN" i="1" dirty="0"/>
              <a:t>new file creation</a:t>
            </a:r>
            <a:r>
              <a:rPr lang="en-US" altLang="zh-CN" dirty="0"/>
              <a:t> and </a:t>
            </a:r>
            <a:r>
              <a:rPr lang="en-US" altLang="zh-CN" i="1" dirty="0"/>
              <a:t>custom file name</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4BDDAEB-7A6E-4907-A5F1-F2787FFA1AAC}" type="slidenum">
              <a:rPr lang="zh-CN" altLang="en-US" smtClean="0"/>
              <a:t>2</a:t>
            </a:fld>
            <a:endParaRPr lang="zh-CN" altLang="en-US"/>
          </a:p>
        </p:txBody>
      </p:sp>
    </p:spTree>
    <p:extLst>
      <p:ext uri="{BB962C8B-B14F-4D97-AF65-F5344CB8AC3E}">
        <p14:creationId xmlns:p14="http://schemas.microsoft.com/office/powerpoint/2010/main" val="37819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t>
            </a:r>
            <a:r>
              <a:rPr lang="en-US" altLang="zh-CN" b="1" dirty="0"/>
              <a:t>Menu</a:t>
            </a:r>
            <a:r>
              <a:rPr lang="en-US" altLang="zh-CN" dirty="0"/>
              <a:t> button provides more options for configuring the app.</a:t>
            </a:r>
            <a:br>
              <a:rPr lang="en-US" altLang="zh-CN" dirty="0"/>
            </a:br>
            <a:r>
              <a:rPr lang="en-US" altLang="zh-CN" dirty="0"/>
              <a:t>The </a:t>
            </a:r>
            <a:r>
              <a:rPr lang="en-US" altLang="zh-CN" b="1" dirty="0"/>
              <a:t>Views drop-down</a:t>
            </a:r>
            <a:r>
              <a:rPr lang="en-US" altLang="zh-CN" dirty="0"/>
              <a:t> lets you to choose how information is display on the screen.</a:t>
            </a:r>
            <a:br>
              <a:rPr lang="en-US" altLang="zh-CN" dirty="0"/>
            </a:br>
            <a:r>
              <a:rPr lang="en-US" altLang="zh-CN" dirty="0"/>
              <a:t>The </a:t>
            </a:r>
            <a:r>
              <a:rPr lang="en-US" altLang="zh-CN" b="1" dirty="0"/>
              <a:t>Help</a:t>
            </a:r>
            <a:r>
              <a:rPr lang="en-US" altLang="zh-CN" dirty="0"/>
              <a:t> button provides additional information about how to use the app.</a:t>
            </a:r>
            <a:br>
              <a:rPr lang="en-US" altLang="zh-CN" dirty="0"/>
            </a:br>
            <a:r>
              <a:rPr lang="en-US" altLang="zh-CN" dirty="0"/>
              <a:t>The </a:t>
            </a:r>
            <a:r>
              <a:rPr lang="en-US" altLang="zh-CN" b="1" dirty="0"/>
              <a:t>Annotate</a:t>
            </a:r>
            <a:r>
              <a:rPr lang="en-US" altLang="zh-CN" dirty="0"/>
              <a:t> button lets you to add a description to a point.</a:t>
            </a:r>
            <a:br>
              <a:rPr lang="en-US" altLang="zh-CN" dirty="0"/>
            </a:br>
            <a:r>
              <a:rPr lang="en-US" altLang="zh-CN" b="1" dirty="0"/>
              <a:t>Log one point</a:t>
            </a:r>
            <a:r>
              <a:rPr lang="en-US" altLang="zh-CN" dirty="0"/>
              <a:t> button lets you manually log a waypoint.</a:t>
            </a:r>
            <a:br>
              <a:rPr lang="en-US" altLang="zh-CN" dirty="0"/>
            </a:br>
            <a:r>
              <a:rPr lang="en-US" altLang="zh-CN" b="1" dirty="0"/>
              <a:t>Upload</a:t>
            </a:r>
            <a:r>
              <a:rPr lang="en-US" altLang="zh-CN" dirty="0"/>
              <a:t> lets you choose from a variety of options for uploading your log file. This includes an option to auto send to any of the following:</a:t>
            </a:r>
          </a:p>
          <a:p>
            <a:r>
              <a:rPr lang="en-US" altLang="zh-CN" dirty="0" err="1"/>
              <a:t>OpenStreetMap,Google</a:t>
            </a:r>
            <a:r>
              <a:rPr lang="en-US" altLang="zh-CN" dirty="0"/>
              <a:t> </a:t>
            </a:r>
            <a:r>
              <a:rPr lang="en-US" altLang="zh-CN" dirty="0" err="1"/>
              <a:t>Drive,DropBox,an</a:t>
            </a:r>
            <a:r>
              <a:rPr lang="en-US" altLang="zh-CN" dirty="0"/>
              <a:t> FTP </a:t>
            </a:r>
            <a:r>
              <a:rPr lang="en-US" altLang="zh-CN" dirty="0" err="1"/>
              <a:t>server,an</a:t>
            </a:r>
            <a:r>
              <a:rPr lang="en-US" altLang="zh-CN" dirty="0"/>
              <a:t> </a:t>
            </a:r>
            <a:r>
              <a:rPr lang="en-US" altLang="zh-CN" dirty="0" err="1"/>
              <a:t>OpenGTS</a:t>
            </a:r>
            <a:r>
              <a:rPr lang="en-US" altLang="zh-CN" dirty="0"/>
              <a:t> server </a:t>
            </a:r>
            <a:r>
              <a:rPr lang="en-US" altLang="zh-CN" dirty="0" err="1"/>
              <a:t>orsend</a:t>
            </a:r>
            <a:r>
              <a:rPr lang="en-US" altLang="zh-CN" dirty="0"/>
              <a:t> the log to an email address.</a:t>
            </a:r>
          </a:p>
          <a:p>
            <a:r>
              <a:rPr lang="en-US" altLang="zh-CN" dirty="0"/>
              <a:t>The </a:t>
            </a:r>
            <a:r>
              <a:rPr lang="en-US" altLang="zh-CN" b="1" dirty="0"/>
              <a:t>Share</a:t>
            </a:r>
            <a:r>
              <a:rPr lang="en-US" altLang="zh-CN" dirty="0"/>
              <a:t> button lets you choose one or more log files you can share with other people via Bluetooth, or SMS. Depending on what apps are installed on your device, you may have different options available for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a:t>
            </a:r>
            <a:r>
              <a:rPr lang="en-US" altLang="zh-CN" b="1" dirty="0"/>
              <a:t>Start Logging</a:t>
            </a:r>
            <a:r>
              <a:rPr lang="en-US" altLang="zh-CN" dirty="0"/>
              <a:t> button is in blue. When you press this button to start recording, it turns to a green button.</a:t>
            </a:r>
            <a:br>
              <a:rPr lang="en-US" altLang="zh-CN" dirty="0"/>
            </a:br>
            <a:r>
              <a:rPr lang="en-US" altLang="zh-CN" dirty="0"/>
              <a:t>The </a:t>
            </a:r>
            <a:r>
              <a:rPr lang="en-US" altLang="zh-CN" b="1" dirty="0"/>
              <a:t>Coordinates</a:t>
            </a:r>
            <a:r>
              <a:rPr lang="en-US" altLang="zh-CN" dirty="0"/>
              <a:t> displays the last recorded GPS point, and is refreshed when a new coordinates become available.</a:t>
            </a:r>
            <a:br>
              <a:rPr lang="en-US" altLang="zh-CN" dirty="0"/>
            </a:br>
            <a:r>
              <a:rPr lang="en-US" altLang="zh-CN" dirty="0"/>
              <a:t>The </a:t>
            </a:r>
            <a:r>
              <a:rPr lang="en-US" altLang="zh-CN" b="1" dirty="0"/>
              <a:t>Satellites</a:t>
            </a:r>
            <a:r>
              <a:rPr lang="en-US" altLang="zh-CN" dirty="0"/>
              <a:t> icon will show you how many satellites you are fixed on.</a:t>
            </a:r>
            <a:br>
              <a:rPr lang="en-US" altLang="zh-CN" dirty="0"/>
            </a:br>
            <a:r>
              <a:rPr lang="en-US" altLang="zh-CN" dirty="0"/>
              <a:t>The </a:t>
            </a:r>
            <a:r>
              <a:rPr lang="en-US" altLang="zh-CN" b="1" dirty="0"/>
              <a:t>Elevation</a:t>
            </a:r>
            <a:r>
              <a:rPr lang="en-US" altLang="zh-CN" dirty="0"/>
              <a:t> shows elevation data.</a:t>
            </a:r>
            <a:br>
              <a:rPr lang="en-US" altLang="zh-CN" dirty="0"/>
            </a:br>
            <a:r>
              <a:rPr lang="en-US" altLang="zh-CN" dirty="0"/>
              <a:t>The </a:t>
            </a:r>
            <a:r>
              <a:rPr lang="en-US" altLang="zh-CN" b="1" dirty="0"/>
              <a:t>Duration</a:t>
            </a:r>
            <a:r>
              <a:rPr lang="en-US" altLang="zh-CN" dirty="0"/>
              <a:t> displays the total time elapsed since pressing the start button.</a:t>
            </a:r>
            <a:br>
              <a:rPr lang="en-US" altLang="zh-CN" dirty="0"/>
            </a:br>
            <a:r>
              <a:rPr lang="en-US" altLang="zh-CN" dirty="0"/>
              <a:t>The </a:t>
            </a:r>
            <a:r>
              <a:rPr lang="en-US" altLang="zh-CN" b="1" dirty="0"/>
              <a:t>Distance</a:t>
            </a:r>
            <a:r>
              <a:rPr lang="en-US" altLang="zh-CN" dirty="0"/>
              <a:t> will display the total distance recorded.</a:t>
            </a:r>
            <a:br>
              <a:rPr lang="en-US" altLang="zh-CN" dirty="0"/>
            </a:br>
            <a:r>
              <a:rPr lang="en-US" altLang="zh-CN" dirty="0"/>
              <a:t>The </a:t>
            </a:r>
            <a:r>
              <a:rPr lang="en-US" altLang="zh-CN" b="1" dirty="0"/>
              <a:t>File Types</a:t>
            </a:r>
            <a:r>
              <a:rPr lang="en-US" altLang="zh-CN" dirty="0"/>
              <a:t> indicate what type of logs are being generated while the </a:t>
            </a:r>
            <a:r>
              <a:rPr lang="en-US" altLang="zh-CN" b="1" dirty="0"/>
              <a:t>File Path</a:t>
            </a:r>
            <a:r>
              <a:rPr lang="en-US" altLang="zh-CN" dirty="0"/>
              <a:t> tells you where the location of the file in your device or memory card.</a:t>
            </a:r>
            <a:br>
              <a:rPr lang="en-US" altLang="zh-CN" dirty="0"/>
            </a:br>
            <a:r>
              <a:rPr lang="en-US" altLang="zh-CN" dirty="0"/>
              <a:t>The </a:t>
            </a:r>
            <a:r>
              <a:rPr lang="en-US" altLang="zh-CN" b="1" dirty="0"/>
              <a:t>Status</a:t>
            </a:r>
            <a:r>
              <a:rPr lang="en-US" altLang="zh-CN" dirty="0"/>
              <a:t> indicator will display in green when it is recording, while a spinner is displayed when the device is trying to get a fix.</a:t>
            </a:r>
            <a:br>
              <a:rPr lang="en-US" altLang="zh-CN" dirty="0"/>
            </a:br>
            <a:r>
              <a:rPr lang="en-US" altLang="zh-CN" dirty="0"/>
              <a:t>The </a:t>
            </a:r>
            <a:r>
              <a:rPr lang="en-US" altLang="zh-CN" b="1" dirty="0"/>
              <a:t>Accuracy</a:t>
            </a:r>
            <a:r>
              <a:rPr lang="en-US" altLang="zh-CN" dirty="0"/>
              <a:t> will display the accuracy of the recorded data, which varies between receivers, the position or number of available satellites, weather condition, or the obstructions of the horizon.</a:t>
            </a:r>
            <a:br>
              <a:rPr lang="en-US" altLang="zh-CN" dirty="0"/>
            </a:br>
            <a:r>
              <a:rPr lang="en-US" altLang="zh-CN" dirty="0"/>
              <a:t>The </a:t>
            </a:r>
            <a:r>
              <a:rPr lang="en-US" altLang="zh-CN" b="1" dirty="0"/>
              <a:t>Bearing</a:t>
            </a:r>
            <a:r>
              <a:rPr lang="en-US" altLang="zh-CN" dirty="0"/>
              <a:t> tells you the direction you are moving.</a:t>
            </a:r>
            <a:br>
              <a:rPr lang="en-US" altLang="zh-CN" dirty="0"/>
            </a:br>
            <a:r>
              <a:rPr lang="en-US" altLang="zh-CN" dirty="0"/>
              <a:t>The </a:t>
            </a:r>
            <a:r>
              <a:rPr lang="en-US" altLang="zh-CN" b="1" dirty="0"/>
              <a:t>Speed</a:t>
            </a:r>
            <a:r>
              <a:rPr lang="en-US" altLang="zh-CN" dirty="0"/>
              <a:t> will give you approximate information of how fast you are going.</a:t>
            </a:r>
            <a:br>
              <a:rPr lang="en-US" altLang="zh-CN" dirty="0"/>
            </a:br>
            <a:r>
              <a:rPr lang="en-US" altLang="zh-CN" b="1" dirty="0"/>
              <a:t>Points logged</a:t>
            </a:r>
            <a:r>
              <a:rPr lang="en-US" altLang="zh-CN" dirty="0"/>
              <a:t> will display the total number of </a:t>
            </a:r>
            <a:r>
              <a:rPr lang="en-US" altLang="zh-CN" dirty="0" err="1"/>
              <a:t>poins</a:t>
            </a:r>
            <a:r>
              <a:rPr lang="en-US" altLang="zh-CN" dirty="0"/>
              <a:t> recorded from the time the start button was pressed.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4BDDAEB-7A6E-4907-A5F1-F2787FFA1AAC}" type="slidenum">
              <a:rPr lang="zh-CN" altLang="en-US" smtClean="0"/>
              <a:t>4</a:t>
            </a:fld>
            <a:endParaRPr lang="zh-CN" altLang="en-US"/>
          </a:p>
        </p:txBody>
      </p:sp>
    </p:spTree>
    <p:extLst>
      <p:ext uri="{BB962C8B-B14F-4D97-AF65-F5344CB8AC3E}">
        <p14:creationId xmlns:p14="http://schemas.microsoft.com/office/powerpoint/2010/main" val="368143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DF2FA-E6AA-4E3F-932C-C0C66E506EE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9902C8-D4E7-4409-B036-7E16774E2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B43428-320B-402F-A6D2-25DBE4611A44}"/>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DC0A5052-1F66-455D-9614-B187B3F292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2CCBD5-DF64-47E8-B024-7F2784DEC568}"/>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133100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358A6-54A8-4CD1-BB70-4DA4A194B49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53233B-A7FC-4B7F-983E-770C6DF9F3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B158FD-B862-47A5-B7A7-27EE37E076BF}"/>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F4E1B1C1-CB45-4E8F-BEE6-6925F94A7A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992738-478B-4D21-B661-8EB2B3F1B426}"/>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88419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D27840-AAE7-4F40-8D6C-F02EF925993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A7B37B-E9DA-45DA-9C62-500C83F76C5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67911-61A9-41D1-9078-7568520ADD56}"/>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40AC40C2-BB89-436E-AB88-F014D5F8F7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1CD571-3B95-4F81-B0AA-90CC7500B0DE}"/>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209817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9E95C-1077-4040-9499-821BA7E7B4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8ED141-0B6C-4CF1-94FF-45FDFE99D0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BF8D9-2C7E-4D6B-B7E1-9AA6373CFD22}"/>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26440A0B-81CF-488C-8663-68957CB180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ADE1DF-3612-447D-BA50-4AD491FC78EA}"/>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117081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983A7-749C-4AC3-BE66-1AD01A29317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2C13686-050B-4BD8-BC6B-E0E887F0D1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712824D-3A9D-4438-80CC-B7F43FD2F9F7}"/>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0B309698-5B97-4B15-B643-F7360521D2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007CA4-DB35-4022-9AF7-CE1883C377FD}"/>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102055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1D6F9-6333-4A50-A10D-1D186659D3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25541D-CE2C-4FCE-9348-70B1A1F6EC6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A187D2-2752-42A0-882A-BA72BD6187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135C9DE-68C8-4928-BC2D-88AACDD540A7}"/>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6" name="页脚占位符 5">
            <a:extLst>
              <a:ext uri="{FF2B5EF4-FFF2-40B4-BE49-F238E27FC236}">
                <a16:creationId xmlns:a16="http://schemas.microsoft.com/office/drawing/2014/main" id="{30C194D3-15AF-4D02-8AB6-3CEA8D01F7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99F0CC-155E-4B2B-8AD5-6BE95D44D4B0}"/>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30262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C6915-6A49-4C7C-83D2-58DAA1B9B0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12C591-4BA0-4A84-AF6D-A71B79EB7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F2E6C0-A528-4F67-9FCA-B933AAFE63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AC1A11-8EE2-4E3A-B2BF-0379966E0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639DB0-FF14-4E88-8C07-5FDF8297601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EF6E7C-E2EA-498B-A629-66D1780C7A15}"/>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8" name="页脚占位符 7">
            <a:extLst>
              <a:ext uri="{FF2B5EF4-FFF2-40B4-BE49-F238E27FC236}">
                <a16:creationId xmlns:a16="http://schemas.microsoft.com/office/drawing/2014/main" id="{85DC0656-AFE7-46ED-AE5C-97D41F1FA0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E209680-2213-4EBB-B2D4-A188F22D2897}"/>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242186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0EF71-77C4-42B8-A294-5BE6ECCE17A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E3AAF7-0266-4880-92FB-62D0BFC3856E}"/>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4" name="页脚占位符 3">
            <a:extLst>
              <a:ext uri="{FF2B5EF4-FFF2-40B4-BE49-F238E27FC236}">
                <a16:creationId xmlns:a16="http://schemas.microsoft.com/office/drawing/2014/main" id="{084D4BDE-9D74-4CBF-B99D-4902A36E1B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372B7E1-3DFA-4075-8C95-E11CDFAAAD72}"/>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1589054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FFD685-0F06-428A-B7BA-D4B5C15000E1}"/>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3" name="页脚占位符 2">
            <a:extLst>
              <a:ext uri="{FF2B5EF4-FFF2-40B4-BE49-F238E27FC236}">
                <a16:creationId xmlns:a16="http://schemas.microsoft.com/office/drawing/2014/main" id="{C2A9600C-09E6-4FFA-822A-3E83B9CE0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B5808A-937A-4AE6-8B77-4E213E5AE764}"/>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2273646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75411-37AF-46FE-9B12-F85FD9B605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C72C5B3-49D1-4691-B882-ED62C294A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27D7F69-BD25-4B4C-92B5-61A597DE8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D292468-0DC4-4146-B833-893D119219F3}"/>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6" name="页脚占位符 5">
            <a:extLst>
              <a:ext uri="{FF2B5EF4-FFF2-40B4-BE49-F238E27FC236}">
                <a16:creationId xmlns:a16="http://schemas.microsoft.com/office/drawing/2014/main" id="{BC9000FC-3EED-42A1-9E41-1B8D256502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86F73E-3A3F-49B1-9FA3-6D457ACEC7EB}"/>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1618154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05ADE-EB6A-4906-8512-F16761B46F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328733-4FBB-46EE-B915-6146AB508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491CDCC-3B3D-44A4-A25C-99F98DC0C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8E67AE-7A94-4DD0-B3AF-AE782186E81B}"/>
              </a:ext>
            </a:extLst>
          </p:cNvPr>
          <p:cNvSpPr>
            <a:spLocks noGrp="1"/>
          </p:cNvSpPr>
          <p:nvPr>
            <p:ph type="dt" sz="half" idx="10"/>
          </p:nvPr>
        </p:nvSpPr>
        <p:spPr/>
        <p:txBody>
          <a:bodyPr/>
          <a:lstStyle/>
          <a:p>
            <a:fld id="{E9DE0383-5570-47A7-80C5-D657676CA29C}" type="datetimeFigureOut">
              <a:rPr lang="zh-CN" altLang="en-US" smtClean="0"/>
              <a:t>2025/3/6</a:t>
            </a:fld>
            <a:endParaRPr lang="zh-CN" altLang="en-US"/>
          </a:p>
        </p:txBody>
      </p:sp>
      <p:sp>
        <p:nvSpPr>
          <p:cNvPr id="6" name="页脚占位符 5">
            <a:extLst>
              <a:ext uri="{FF2B5EF4-FFF2-40B4-BE49-F238E27FC236}">
                <a16:creationId xmlns:a16="http://schemas.microsoft.com/office/drawing/2014/main" id="{E679E4EA-8B9E-455D-91A0-DC4E90CD80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EEDEAD-0B2B-4080-8E83-B618417F5C03}"/>
              </a:ext>
            </a:extLst>
          </p:cNvPr>
          <p:cNvSpPr>
            <a:spLocks noGrp="1"/>
          </p:cNvSpPr>
          <p:nvPr>
            <p:ph type="sldNum" sz="quarter" idx="12"/>
          </p:nvPr>
        </p:nvSpPr>
        <p:spPr/>
        <p:txBody>
          <a:body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2035531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72CDD3-868F-4E12-9F8A-4DB87E52F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7535E4E-3BEB-44DF-B780-58BB88EC65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497123-AD89-43FE-8725-516D1986F5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DE0383-5570-47A7-80C5-D657676CA29C}" type="datetimeFigureOut">
              <a:rPr lang="zh-CN" altLang="en-US" smtClean="0"/>
              <a:t>2025/3/6</a:t>
            </a:fld>
            <a:endParaRPr lang="zh-CN" altLang="en-US"/>
          </a:p>
        </p:txBody>
      </p:sp>
      <p:sp>
        <p:nvSpPr>
          <p:cNvPr id="5" name="页脚占位符 4">
            <a:extLst>
              <a:ext uri="{FF2B5EF4-FFF2-40B4-BE49-F238E27FC236}">
                <a16:creationId xmlns:a16="http://schemas.microsoft.com/office/drawing/2014/main" id="{CBC0CABF-08D3-4DCB-8D10-E02DD6EB7F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8CC82F-9DB7-4156-9A08-F70C22030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8DB5-1FDD-4DB6-B8C2-6963EA4C9B0A}" type="slidenum">
              <a:rPr lang="zh-CN" altLang="en-US" smtClean="0"/>
              <a:t>‹#›</a:t>
            </a:fld>
            <a:endParaRPr lang="zh-CN" altLang="en-US"/>
          </a:p>
        </p:txBody>
      </p:sp>
    </p:spTree>
    <p:extLst>
      <p:ext uri="{BB962C8B-B14F-4D97-AF65-F5344CB8AC3E}">
        <p14:creationId xmlns:p14="http://schemas.microsoft.com/office/powerpoint/2010/main" val="3850187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B3307-CDE0-4E30-9592-E69B9F058647}"/>
              </a:ext>
            </a:extLst>
          </p:cNvPr>
          <p:cNvSpPr>
            <a:spLocks noGrp="1"/>
          </p:cNvSpPr>
          <p:nvPr>
            <p:ph type="ctrTitle"/>
          </p:nvPr>
        </p:nvSpPr>
        <p:spPr/>
        <p:txBody>
          <a:bodyPr/>
          <a:lstStyle/>
          <a:p>
            <a:r>
              <a:rPr lang="zh-CN" altLang="en-US" dirty="0"/>
              <a:t>利用</a:t>
            </a:r>
            <a:r>
              <a:rPr lang="en-US" altLang="zh-CN" dirty="0" err="1"/>
              <a:t>GPSLogger</a:t>
            </a:r>
            <a:r>
              <a:rPr lang="zh-CN" altLang="en-US" dirty="0"/>
              <a:t>记录坐标分析手机定位精度</a:t>
            </a:r>
          </a:p>
        </p:txBody>
      </p:sp>
      <p:pic>
        <p:nvPicPr>
          <p:cNvPr id="5" name="图片 4">
            <a:extLst>
              <a:ext uri="{FF2B5EF4-FFF2-40B4-BE49-F238E27FC236}">
                <a16:creationId xmlns:a16="http://schemas.microsoft.com/office/drawing/2014/main" id="{5AB335EA-E18B-4014-A56C-2692DA7A3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499" y="3976177"/>
            <a:ext cx="954261" cy="907484"/>
          </a:xfrm>
          <a:prstGeom prst="rect">
            <a:avLst/>
          </a:prstGeom>
        </p:spPr>
      </p:pic>
    </p:spTree>
    <p:extLst>
      <p:ext uri="{BB962C8B-B14F-4D97-AF65-F5344CB8AC3E}">
        <p14:creationId xmlns:p14="http://schemas.microsoft.com/office/powerpoint/2010/main" val="50444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7BA63-A0A9-48E1-98A7-CFD064E43C6A}"/>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F8015181-E64A-4293-9A3E-027CE00FAF48}"/>
              </a:ext>
            </a:extLst>
          </p:cNvPr>
          <p:cNvPicPr>
            <a:picLocks noChangeAspect="1"/>
          </p:cNvPicPr>
          <p:nvPr/>
        </p:nvPicPr>
        <p:blipFill>
          <a:blip r:embed="rId2"/>
          <a:stretch>
            <a:fillRect/>
          </a:stretch>
        </p:blipFill>
        <p:spPr>
          <a:xfrm>
            <a:off x="408083" y="125032"/>
            <a:ext cx="2657846" cy="5058481"/>
          </a:xfrm>
          <a:prstGeom prst="rect">
            <a:avLst/>
          </a:prstGeom>
        </p:spPr>
      </p:pic>
      <p:sp>
        <p:nvSpPr>
          <p:cNvPr id="5" name="矩形: 圆角 4">
            <a:extLst>
              <a:ext uri="{FF2B5EF4-FFF2-40B4-BE49-F238E27FC236}">
                <a16:creationId xmlns:a16="http://schemas.microsoft.com/office/drawing/2014/main" id="{4D3BB024-FFBA-4DDF-999F-5DD624752F06}"/>
              </a:ext>
            </a:extLst>
          </p:cNvPr>
          <p:cNvSpPr/>
          <p:nvPr/>
        </p:nvSpPr>
        <p:spPr>
          <a:xfrm>
            <a:off x="0" y="4491319"/>
            <a:ext cx="2924504" cy="439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5693078-87AA-4B90-84AE-90E39A0F4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728" y="1091500"/>
            <a:ext cx="5494496" cy="2034716"/>
          </a:xfrm>
          <a:prstGeom prst="rect">
            <a:avLst/>
          </a:prstGeom>
        </p:spPr>
      </p:pic>
      <p:pic>
        <p:nvPicPr>
          <p:cNvPr id="9" name="图片 8">
            <a:extLst>
              <a:ext uri="{FF2B5EF4-FFF2-40B4-BE49-F238E27FC236}">
                <a16:creationId xmlns:a16="http://schemas.microsoft.com/office/drawing/2014/main" id="{2EC12C68-BD49-44FB-B421-AA2985FDC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330" y="900984"/>
            <a:ext cx="5189670" cy="5867908"/>
          </a:xfrm>
          <a:prstGeom prst="rect">
            <a:avLst/>
          </a:prstGeom>
        </p:spPr>
      </p:pic>
    </p:spTree>
    <p:extLst>
      <p:ext uri="{BB962C8B-B14F-4D97-AF65-F5344CB8AC3E}">
        <p14:creationId xmlns:p14="http://schemas.microsoft.com/office/powerpoint/2010/main" val="63761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D903E-315F-4813-9A35-54E036DDE0C3}"/>
              </a:ext>
            </a:extLst>
          </p:cNvPr>
          <p:cNvSpPr>
            <a:spLocks noGrp="1"/>
          </p:cNvSpPr>
          <p:nvPr>
            <p:ph type="title"/>
          </p:nvPr>
        </p:nvSpPr>
        <p:spPr/>
        <p:txBody>
          <a:bodyPr/>
          <a:lstStyle/>
          <a:p>
            <a:r>
              <a:rPr lang="zh-CN" altLang="en-US" dirty="0"/>
              <a:t>利用</a:t>
            </a:r>
            <a:r>
              <a:rPr lang="en-US" altLang="zh-CN" dirty="0" err="1"/>
              <a:t>GPSLogger</a:t>
            </a:r>
            <a:r>
              <a:rPr lang="zh-CN" altLang="en-US" dirty="0"/>
              <a:t>记录坐标分析手机定位精度步骤</a:t>
            </a:r>
          </a:p>
        </p:txBody>
      </p:sp>
      <p:sp>
        <p:nvSpPr>
          <p:cNvPr id="4" name="内容占位符 3">
            <a:extLst>
              <a:ext uri="{FF2B5EF4-FFF2-40B4-BE49-F238E27FC236}">
                <a16:creationId xmlns:a16="http://schemas.microsoft.com/office/drawing/2014/main" id="{88731010-CF3F-4143-889D-04A700EE48A3}"/>
              </a:ext>
            </a:extLst>
          </p:cNvPr>
          <p:cNvSpPr>
            <a:spLocks noGrp="1"/>
          </p:cNvSpPr>
          <p:nvPr>
            <p:ph idx="1"/>
          </p:nvPr>
        </p:nvSpPr>
        <p:spPr/>
        <p:txBody>
          <a:bodyPr/>
          <a:lstStyle/>
          <a:p>
            <a:pPr>
              <a:lnSpc>
                <a:spcPct val="150000"/>
              </a:lnSpc>
            </a:pPr>
            <a:r>
              <a:rPr lang="en-US" altLang="zh-CN" dirty="0"/>
              <a:t>Android</a:t>
            </a:r>
            <a:r>
              <a:rPr lang="zh-CN" altLang="en-US" dirty="0"/>
              <a:t>手机安装“</a:t>
            </a:r>
            <a:r>
              <a:rPr lang="en-US" altLang="zh-CN" dirty="0" err="1"/>
              <a:t>GPSLogger</a:t>
            </a:r>
            <a:r>
              <a:rPr lang="en-US" altLang="zh-CN" dirty="0"/>
              <a:t> for Android</a:t>
            </a:r>
            <a:r>
              <a:rPr lang="zh-CN" altLang="en-US" dirty="0"/>
              <a:t>”</a:t>
            </a:r>
            <a:endParaRPr lang="en-US" altLang="zh-CN" dirty="0"/>
          </a:p>
          <a:p>
            <a:pPr>
              <a:lnSpc>
                <a:spcPct val="150000"/>
              </a:lnSpc>
            </a:pPr>
            <a:r>
              <a:rPr lang="zh-CN" altLang="en-US" dirty="0"/>
              <a:t>设置</a:t>
            </a:r>
            <a:r>
              <a:rPr lang="en-US" altLang="zh-CN" dirty="0" err="1"/>
              <a:t>GPSLogger</a:t>
            </a:r>
            <a:r>
              <a:rPr lang="zh-CN" altLang="en-US" dirty="0"/>
              <a:t>参数</a:t>
            </a:r>
            <a:endParaRPr lang="en-US" altLang="zh-CN" dirty="0"/>
          </a:p>
          <a:p>
            <a:pPr>
              <a:lnSpc>
                <a:spcPct val="150000"/>
              </a:lnSpc>
            </a:pPr>
            <a:r>
              <a:rPr lang="zh-CN" altLang="en-US" dirty="0"/>
              <a:t>在固定的点上记录数据</a:t>
            </a:r>
            <a:endParaRPr lang="en-US" altLang="zh-CN" dirty="0"/>
          </a:p>
          <a:p>
            <a:pPr>
              <a:lnSpc>
                <a:spcPct val="150000"/>
              </a:lnSpc>
            </a:pPr>
            <a:r>
              <a:rPr lang="zh-CN" altLang="en-US" dirty="0"/>
              <a:t>传输数据</a:t>
            </a:r>
            <a:endParaRPr lang="en-US" altLang="zh-CN" dirty="0"/>
          </a:p>
          <a:p>
            <a:pPr>
              <a:lnSpc>
                <a:spcPct val="150000"/>
              </a:lnSpc>
            </a:pPr>
            <a:r>
              <a:rPr lang="zh-CN" altLang="en-US" dirty="0"/>
              <a:t>对数据坐标进行分析</a:t>
            </a:r>
          </a:p>
        </p:txBody>
      </p:sp>
      <p:sp>
        <p:nvSpPr>
          <p:cNvPr id="8" name="文本框 7">
            <a:extLst>
              <a:ext uri="{FF2B5EF4-FFF2-40B4-BE49-F238E27FC236}">
                <a16:creationId xmlns:a16="http://schemas.microsoft.com/office/drawing/2014/main" id="{C3DC7E3F-8D8C-42E1-9E0A-7DF50D49EF85}"/>
              </a:ext>
            </a:extLst>
          </p:cNvPr>
          <p:cNvSpPr txBox="1"/>
          <p:nvPr/>
        </p:nvSpPr>
        <p:spPr>
          <a:xfrm>
            <a:off x="8183656" y="2094566"/>
            <a:ext cx="3636308" cy="372925"/>
          </a:xfrm>
          <a:prstGeom prst="rect">
            <a:avLst/>
          </a:prstGeom>
          <a:noFill/>
        </p:spPr>
        <p:txBody>
          <a:bodyPr wrap="square">
            <a:spAutoFit/>
          </a:bodyPr>
          <a:lstStyle/>
          <a:p>
            <a:r>
              <a:rPr lang="en-US" altLang="zh-CN" dirty="0"/>
              <a:t>QQ</a:t>
            </a:r>
            <a:r>
              <a:rPr lang="zh-CN" altLang="en-US" dirty="0"/>
              <a:t>群文件有个gpslogger_133.apk</a:t>
            </a:r>
          </a:p>
        </p:txBody>
      </p:sp>
    </p:spTree>
    <p:extLst>
      <p:ext uri="{BB962C8B-B14F-4D97-AF65-F5344CB8AC3E}">
        <p14:creationId xmlns:p14="http://schemas.microsoft.com/office/powerpoint/2010/main" val="74996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BC79A-2953-4A21-BA92-01C1F0D5839B}"/>
              </a:ext>
            </a:extLst>
          </p:cNvPr>
          <p:cNvSpPr>
            <a:spLocks noGrp="1"/>
          </p:cNvSpPr>
          <p:nvPr>
            <p:ph type="title"/>
          </p:nvPr>
        </p:nvSpPr>
        <p:spPr/>
        <p:txBody>
          <a:bodyPr/>
          <a:lstStyle/>
          <a:p>
            <a:r>
              <a:rPr lang="en-US" altLang="zh-CN" dirty="0" err="1"/>
              <a:t>Featres</a:t>
            </a:r>
            <a:endParaRPr lang="zh-CN" altLang="en-US" dirty="0"/>
          </a:p>
        </p:txBody>
      </p:sp>
      <p:sp>
        <p:nvSpPr>
          <p:cNvPr id="3" name="内容占位符 2">
            <a:extLst>
              <a:ext uri="{FF2B5EF4-FFF2-40B4-BE49-F238E27FC236}">
                <a16:creationId xmlns:a16="http://schemas.microsoft.com/office/drawing/2014/main" id="{9E2B28F4-08D7-4479-AB5F-DE91A82A7975}"/>
              </a:ext>
            </a:extLst>
          </p:cNvPr>
          <p:cNvSpPr>
            <a:spLocks noGrp="1"/>
          </p:cNvSpPr>
          <p:nvPr>
            <p:ph idx="1"/>
          </p:nvPr>
        </p:nvSpPr>
        <p:spPr>
          <a:xfrm>
            <a:off x="838200" y="1825625"/>
            <a:ext cx="10515600" cy="4667250"/>
          </a:xfrm>
        </p:spPr>
        <p:txBody>
          <a:bodyPr>
            <a:normAutofit/>
          </a:bodyPr>
          <a:lstStyle/>
          <a:p>
            <a:r>
              <a:rPr lang="en-US" altLang="zh-CN" dirty="0"/>
              <a:t>Specify logging based on </a:t>
            </a:r>
            <a:r>
              <a:rPr lang="en-US" altLang="zh-CN" b="1" dirty="0"/>
              <a:t>time or distance </a:t>
            </a:r>
            <a:r>
              <a:rPr lang="en-US" altLang="zh-CN" dirty="0"/>
              <a:t>intervals</a:t>
            </a:r>
          </a:p>
          <a:p>
            <a:r>
              <a:rPr lang="en-US" altLang="zh-CN" dirty="0"/>
              <a:t>GPS accuracy filter to not log unreliable points</a:t>
            </a:r>
          </a:p>
          <a:p>
            <a:r>
              <a:rPr lang="en-US" altLang="zh-CN" dirty="0"/>
              <a:t>Select </a:t>
            </a:r>
            <a:r>
              <a:rPr lang="en-US" altLang="zh-CN" b="1" dirty="0" err="1"/>
              <a:t>wifi</a:t>
            </a:r>
            <a:r>
              <a:rPr lang="en-US" altLang="zh-CN" b="1" dirty="0"/>
              <a:t>, Cellphone tower </a:t>
            </a:r>
            <a:r>
              <a:rPr lang="en-US" altLang="zh-CN" dirty="0"/>
              <a:t>and/or GPS satellites as location information source</a:t>
            </a:r>
          </a:p>
          <a:p>
            <a:r>
              <a:rPr lang="en-US" altLang="zh-CN" dirty="0"/>
              <a:t>Log to </a:t>
            </a:r>
            <a:r>
              <a:rPr lang="en-US" altLang="zh-CN" b="1" dirty="0"/>
              <a:t>GPX</a:t>
            </a:r>
            <a:r>
              <a:rPr lang="en-US" altLang="zh-CN" dirty="0"/>
              <a:t>, KML, </a:t>
            </a:r>
            <a:r>
              <a:rPr lang="en-US" altLang="zh-CN" b="1" dirty="0"/>
              <a:t>CSV</a:t>
            </a:r>
            <a:r>
              <a:rPr lang="en-US" altLang="zh-CN" dirty="0"/>
              <a:t>, TXT or NMEA files with ZIP support</a:t>
            </a:r>
          </a:p>
          <a:p>
            <a:r>
              <a:rPr lang="en-US" altLang="zh-CN" dirty="0"/>
              <a:t>Auto start on boot</a:t>
            </a:r>
          </a:p>
          <a:p>
            <a:r>
              <a:rPr lang="en-US" altLang="zh-CN" dirty="0"/>
              <a:t>Can </a:t>
            </a:r>
            <a:r>
              <a:rPr lang="en-US" altLang="zh-CN" b="1" dirty="0"/>
              <a:t>run in background</a:t>
            </a:r>
          </a:p>
          <a:p>
            <a:r>
              <a:rPr lang="en-US" altLang="zh-CN" dirty="0"/>
              <a:t>Automatic sending to email/FTP/</a:t>
            </a:r>
            <a:r>
              <a:rPr lang="en-US" altLang="zh-CN" dirty="0" err="1"/>
              <a:t>DropBox</a:t>
            </a:r>
            <a:r>
              <a:rPr lang="en-US" altLang="zh-CN" dirty="0"/>
              <a:t>/Google Docs/OpenStreetMap/</a:t>
            </a:r>
            <a:r>
              <a:rPr lang="en-US" altLang="zh-CN" dirty="0" err="1"/>
              <a:t>OpenGTS</a:t>
            </a:r>
            <a:r>
              <a:rPr lang="en-US" altLang="zh-CN" dirty="0"/>
              <a:t> at user defined intervals</a:t>
            </a:r>
          </a:p>
        </p:txBody>
      </p:sp>
    </p:spTree>
    <p:extLst>
      <p:ext uri="{BB962C8B-B14F-4D97-AF65-F5344CB8AC3E}">
        <p14:creationId xmlns:p14="http://schemas.microsoft.com/office/powerpoint/2010/main" val="114126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0C4A88-FE46-4ABD-A9F7-B9C9C124D70A}"/>
              </a:ext>
            </a:extLst>
          </p:cNvPr>
          <p:cNvSpPr>
            <a:spLocks noGrp="1"/>
          </p:cNvSpPr>
          <p:nvPr>
            <p:ph type="title"/>
          </p:nvPr>
        </p:nvSpPr>
        <p:spPr/>
        <p:txBody>
          <a:bodyPr/>
          <a:lstStyle/>
          <a:p>
            <a:r>
              <a:rPr lang="en-US" altLang="zh-CN" dirty="0"/>
              <a:t>User Interface</a:t>
            </a:r>
            <a:endParaRPr lang="zh-CN" altLang="en-US" dirty="0"/>
          </a:p>
        </p:txBody>
      </p:sp>
      <p:pic>
        <p:nvPicPr>
          <p:cNvPr id="6" name="内容占位符 5">
            <a:extLst>
              <a:ext uri="{FF2B5EF4-FFF2-40B4-BE49-F238E27FC236}">
                <a16:creationId xmlns:a16="http://schemas.microsoft.com/office/drawing/2014/main" id="{AD35272F-E610-43C9-B66C-007D94BEEF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198" y="1663794"/>
            <a:ext cx="5801784" cy="4351338"/>
          </a:xfrm>
        </p:spPr>
      </p:pic>
      <p:pic>
        <p:nvPicPr>
          <p:cNvPr id="4" name="内容占位符 4">
            <a:extLst>
              <a:ext uri="{FF2B5EF4-FFF2-40B4-BE49-F238E27FC236}">
                <a16:creationId xmlns:a16="http://schemas.microsoft.com/office/drawing/2014/main" id="{0E40C754-9FB8-4A27-B627-5B77744DB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018" y="1663794"/>
            <a:ext cx="5801784" cy="4351338"/>
          </a:xfrm>
          <a:prstGeom prst="rect">
            <a:avLst/>
          </a:prstGeom>
        </p:spPr>
      </p:pic>
    </p:spTree>
    <p:extLst>
      <p:ext uri="{BB962C8B-B14F-4D97-AF65-F5344CB8AC3E}">
        <p14:creationId xmlns:p14="http://schemas.microsoft.com/office/powerpoint/2010/main" val="392101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E45DB-99C3-4723-99F9-EA77E0A6398D}"/>
              </a:ext>
            </a:extLst>
          </p:cNvPr>
          <p:cNvSpPr>
            <a:spLocks noGrp="1"/>
          </p:cNvSpPr>
          <p:nvPr>
            <p:ph type="title"/>
          </p:nvPr>
        </p:nvSpPr>
        <p:spPr>
          <a:xfrm>
            <a:off x="838200" y="365126"/>
            <a:ext cx="10515600" cy="764428"/>
          </a:xfrm>
        </p:spPr>
        <p:txBody>
          <a:bodyPr/>
          <a:lstStyle/>
          <a:p>
            <a:r>
              <a:rPr lang="zh-CN" altLang="en-US" dirty="0"/>
              <a:t>设置</a:t>
            </a:r>
            <a:r>
              <a:rPr lang="en-US" altLang="zh-CN" dirty="0" err="1"/>
              <a:t>GPSLogger</a:t>
            </a:r>
            <a:r>
              <a:rPr lang="zh-CN" altLang="en-US" dirty="0"/>
              <a:t>参数</a:t>
            </a:r>
          </a:p>
        </p:txBody>
      </p:sp>
      <p:pic>
        <p:nvPicPr>
          <p:cNvPr id="20" name="图片 19">
            <a:extLst>
              <a:ext uri="{FF2B5EF4-FFF2-40B4-BE49-F238E27FC236}">
                <a16:creationId xmlns:a16="http://schemas.microsoft.com/office/drawing/2014/main" id="{DA7F8A5B-351E-47B7-A182-E74874A8F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800" y="1316047"/>
            <a:ext cx="2527200" cy="5616000"/>
          </a:xfrm>
          <a:prstGeom prst="rect">
            <a:avLst/>
          </a:prstGeom>
        </p:spPr>
      </p:pic>
      <p:pic>
        <p:nvPicPr>
          <p:cNvPr id="22" name="图形 21" descr="指向右边的反手食指 纯色填充">
            <a:extLst>
              <a:ext uri="{FF2B5EF4-FFF2-40B4-BE49-F238E27FC236}">
                <a16:creationId xmlns:a16="http://schemas.microsoft.com/office/drawing/2014/main" id="{84DBC909-CDC2-446A-98BD-C8BD32F08E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231777" y="858847"/>
            <a:ext cx="914400" cy="914400"/>
          </a:xfrm>
          <a:prstGeom prst="rect">
            <a:avLst/>
          </a:prstGeom>
        </p:spPr>
      </p:pic>
      <p:pic>
        <p:nvPicPr>
          <p:cNvPr id="23" name="图片 22">
            <a:extLst>
              <a:ext uri="{FF2B5EF4-FFF2-40B4-BE49-F238E27FC236}">
                <a16:creationId xmlns:a16="http://schemas.microsoft.com/office/drawing/2014/main" id="{A365E91F-5345-41BD-80D7-B36A97BB5332}"/>
              </a:ext>
            </a:extLst>
          </p:cNvPr>
          <p:cNvPicPr>
            <a:picLocks noChangeAspect="1"/>
          </p:cNvPicPr>
          <p:nvPr/>
        </p:nvPicPr>
        <p:blipFill>
          <a:blip r:embed="rId5"/>
          <a:stretch>
            <a:fillRect/>
          </a:stretch>
        </p:blipFill>
        <p:spPr>
          <a:xfrm>
            <a:off x="7789017" y="178633"/>
            <a:ext cx="3086100" cy="6858000"/>
          </a:xfrm>
          <a:prstGeom prst="rect">
            <a:avLst/>
          </a:prstGeom>
        </p:spPr>
      </p:pic>
      <p:sp>
        <p:nvSpPr>
          <p:cNvPr id="24" name="矩形: 圆角 23">
            <a:extLst>
              <a:ext uri="{FF2B5EF4-FFF2-40B4-BE49-F238E27FC236}">
                <a16:creationId xmlns:a16="http://schemas.microsoft.com/office/drawing/2014/main" id="{8C0217BA-1904-42F3-8A4B-E8075192635B}"/>
              </a:ext>
            </a:extLst>
          </p:cNvPr>
          <p:cNvSpPr/>
          <p:nvPr/>
        </p:nvSpPr>
        <p:spPr>
          <a:xfrm>
            <a:off x="7789017" y="968188"/>
            <a:ext cx="2527200" cy="12909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7291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E45DB-99C3-4723-99F9-EA77E0A6398D}"/>
              </a:ext>
            </a:extLst>
          </p:cNvPr>
          <p:cNvSpPr>
            <a:spLocks noGrp="1"/>
          </p:cNvSpPr>
          <p:nvPr>
            <p:ph type="title"/>
          </p:nvPr>
        </p:nvSpPr>
        <p:spPr>
          <a:xfrm>
            <a:off x="838200" y="365126"/>
            <a:ext cx="10515600" cy="764428"/>
          </a:xfrm>
        </p:spPr>
        <p:txBody>
          <a:bodyPr/>
          <a:lstStyle/>
          <a:p>
            <a:r>
              <a:rPr lang="zh-CN" altLang="en-US" dirty="0"/>
              <a:t>设置</a:t>
            </a:r>
            <a:r>
              <a:rPr lang="en-US" altLang="zh-CN" dirty="0" err="1"/>
              <a:t>GPSLogger</a:t>
            </a:r>
            <a:r>
              <a:rPr lang="zh-CN" altLang="en-US" dirty="0"/>
              <a:t>参数</a:t>
            </a:r>
          </a:p>
        </p:txBody>
      </p:sp>
      <p:pic>
        <p:nvPicPr>
          <p:cNvPr id="10" name="图片 9">
            <a:extLst>
              <a:ext uri="{FF2B5EF4-FFF2-40B4-BE49-F238E27FC236}">
                <a16:creationId xmlns:a16="http://schemas.microsoft.com/office/drawing/2014/main" id="{639574CE-757E-48BA-B364-0A1AC29B1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5" y="1129302"/>
            <a:ext cx="2535300" cy="5634000"/>
          </a:xfrm>
          <a:prstGeom prst="rect">
            <a:avLst/>
          </a:prstGeom>
        </p:spPr>
      </p:pic>
      <p:sp>
        <p:nvSpPr>
          <p:cNvPr id="11" name="矩形: 圆角 10">
            <a:extLst>
              <a:ext uri="{FF2B5EF4-FFF2-40B4-BE49-F238E27FC236}">
                <a16:creationId xmlns:a16="http://schemas.microsoft.com/office/drawing/2014/main" id="{07669DB3-6F3E-4E35-A73A-2A5D0EDEAA14}"/>
              </a:ext>
            </a:extLst>
          </p:cNvPr>
          <p:cNvSpPr/>
          <p:nvPr/>
        </p:nvSpPr>
        <p:spPr>
          <a:xfrm>
            <a:off x="87530" y="1642901"/>
            <a:ext cx="2514835" cy="10599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A2BC928-9AA7-4837-B940-75098FF94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8" y="1129302"/>
            <a:ext cx="2535300" cy="5634000"/>
          </a:xfrm>
          <a:prstGeom prst="rect">
            <a:avLst/>
          </a:prstGeom>
        </p:spPr>
      </p:pic>
      <p:sp>
        <p:nvSpPr>
          <p:cNvPr id="14" name="矩形: 圆角 13">
            <a:extLst>
              <a:ext uri="{FF2B5EF4-FFF2-40B4-BE49-F238E27FC236}">
                <a16:creationId xmlns:a16="http://schemas.microsoft.com/office/drawing/2014/main" id="{4EE4F57C-DBC5-4FA1-9B8D-5D4F27C8260A}"/>
              </a:ext>
            </a:extLst>
          </p:cNvPr>
          <p:cNvSpPr/>
          <p:nvPr/>
        </p:nvSpPr>
        <p:spPr>
          <a:xfrm>
            <a:off x="3154687" y="1712195"/>
            <a:ext cx="2535300" cy="439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A9CAEDC3-C06E-4D82-9E83-366403910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6894" y="297607"/>
            <a:ext cx="2151217" cy="6858000"/>
          </a:xfrm>
          <a:prstGeom prst="rect">
            <a:avLst/>
          </a:prstGeom>
        </p:spPr>
      </p:pic>
      <p:sp>
        <p:nvSpPr>
          <p:cNvPr id="6" name="矩形: 圆角 5">
            <a:extLst>
              <a:ext uri="{FF2B5EF4-FFF2-40B4-BE49-F238E27FC236}">
                <a16:creationId xmlns:a16="http://schemas.microsoft.com/office/drawing/2014/main" id="{46E597A3-5855-4901-B444-36B581471667}"/>
              </a:ext>
            </a:extLst>
          </p:cNvPr>
          <p:cNvSpPr/>
          <p:nvPr/>
        </p:nvSpPr>
        <p:spPr>
          <a:xfrm>
            <a:off x="9746893" y="1279831"/>
            <a:ext cx="2139626" cy="4642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B65FAEF-B0F9-43DD-810F-231255F77053}"/>
              </a:ext>
            </a:extLst>
          </p:cNvPr>
          <p:cNvSpPr/>
          <p:nvPr/>
        </p:nvSpPr>
        <p:spPr>
          <a:xfrm>
            <a:off x="9746893" y="2470723"/>
            <a:ext cx="2139626" cy="4642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B41B0B5A-BD0D-4183-B054-9536C9BF7677}"/>
              </a:ext>
            </a:extLst>
          </p:cNvPr>
          <p:cNvSpPr/>
          <p:nvPr/>
        </p:nvSpPr>
        <p:spPr>
          <a:xfrm>
            <a:off x="9758485" y="3457675"/>
            <a:ext cx="2139626" cy="9775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86F1D109-7C26-4B5D-9976-F8EB8D37B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33" y="1083417"/>
            <a:ext cx="2535300" cy="5634000"/>
          </a:xfrm>
          <a:prstGeom prst="rect">
            <a:avLst/>
          </a:prstGeom>
        </p:spPr>
      </p:pic>
      <p:sp>
        <p:nvSpPr>
          <p:cNvPr id="16" name="矩形: 圆角 15">
            <a:extLst>
              <a:ext uri="{FF2B5EF4-FFF2-40B4-BE49-F238E27FC236}">
                <a16:creationId xmlns:a16="http://schemas.microsoft.com/office/drawing/2014/main" id="{63184842-08B9-451D-829A-A778735DAC4D}"/>
              </a:ext>
            </a:extLst>
          </p:cNvPr>
          <p:cNvSpPr/>
          <p:nvPr/>
        </p:nvSpPr>
        <p:spPr>
          <a:xfrm>
            <a:off x="3154687" y="4849843"/>
            <a:ext cx="2535300" cy="439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3C936513-AEEF-4E51-8829-01177E82DA83}"/>
              </a:ext>
            </a:extLst>
          </p:cNvPr>
          <p:cNvSpPr/>
          <p:nvPr/>
        </p:nvSpPr>
        <p:spPr>
          <a:xfrm>
            <a:off x="6336566" y="5109789"/>
            <a:ext cx="2535300" cy="439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2715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FEBA9-275B-4BDC-9DD8-EDE2216ADE13}"/>
              </a:ext>
            </a:extLst>
          </p:cNvPr>
          <p:cNvSpPr>
            <a:spLocks noGrp="1"/>
          </p:cNvSpPr>
          <p:nvPr>
            <p:ph type="title"/>
          </p:nvPr>
        </p:nvSpPr>
        <p:spPr/>
        <p:txBody>
          <a:bodyPr/>
          <a:lstStyle/>
          <a:p>
            <a:r>
              <a:rPr lang="zh-CN" altLang="en-US" dirty="0"/>
              <a:t>在固定的点上记录数据</a:t>
            </a:r>
          </a:p>
        </p:txBody>
      </p:sp>
      <p:sp>
        <p:nvSpPr>
          <p:cNvPr id="3" name="内容占位符 2">
            <a:extLst>
              <a:ext uri="{FF2B5EF4-FFF2-40B4-BE49-F238E27FC236}">
                <a16:creationId xmlns:a16="http://schemas.microsoft.com/office/drawing/2014/main" id="{B690A430-5444-42A0-A22F-F5CAB398DA90}"/>
              </a:ext>
            </a:extLst>
          </p:cNvPr>
          <p:cNvSpPr>
            <a:spLocks noGrp="1"/>
          </p:cNvSpPr>
          <p:nvPr>
            <p:ph idx="1"/>
          </p:nvPr>
        </p:nvSpPr>
        <p:spPr>
          <a:xfrm>
            <a:off x="165847" y="1619811"/>
            <a:ext cx="5683624" cy="4351338"/>
          </a:xfrm>
        </p:spPr>
        <p:txBody>
          <a:bodyPr/>
          <a:lstStyle/>
          <a:p>
            <a:pPr lvl="1">
              <a:lnSpc>
                <a:spcPct val="150000"/>
              </a:lnSpc>
            </a:pPr>
            <a:r>
              <a:rPr lang="zh-CN" altLang="en-US" dirty="0"/>
              <a:t>在一个</a:t>
            </a:r>
            <a:r>
              <a:rPr lang="zh-CN" altLang="en-US" b="1" dirty="0">
                <a:solidFill>
                  <a:schemeClr val="accent2"/>
                </a:solidFill>
              </a:rPr>
              <a:t>开阔地方</a:t>
            </a:r>
            <a:r>
              <a:rPr lang="zh-CN" altLang="en-US" dirty="0"/>
              <a:t>（同一个点）进行连续数据采集，具体要求如下：</a:t>
            </a:r>
            <a:endParaRPr lang="en-US" altLang="zh-CN" dirty="0"/>
          </a:p>
          <a:p>
            <a:pPr lvl="2">
              <a:lnSpc>
                <a:spcPct val="150000"/>
              </a:lnSpc>
            </a:pPr>
            <a:r>
              <a:rPr lang="zh-CN" altLang="en-US" dirty="0"/>
              <a:t>到选定的点后点击“</a:t>
            </a:r>
            <a:r>
              <a:rPr lang="zh-CN" altLang="en-US" b="1" dirty="0"/>
              <a:t>开始记录</a:t>
            </a:r>
            <a:r>
              <a:rPr lang="zh-CN" altLang="en-US" dirty="0"/>
              <a:t>” ，按设定的时间间隔采集，约采集</a:t>
            </a:r>
            <a:r>
              <a:rPr lang="en-US" altLang="zh-CN" b="1" dirty="0"/>
              <a:t>100</a:t>
            </a:r>
            <a:r>
              <a:rPr lang="zh-CN" altLang="en-US" b="1" dirty="0"/>
              <a:t>个点</a:t>
            </a:r>
            <a:r>
              <a:rPr lang="zh-CN" altLang="en-US" dirty="0"/>
              <a:t>后停止记录。</a:t>
            </a:r>
            <a:endParaRPr lang="en-US" altLang="zh-CN" dirty="0"/>
          </a:p>
          <a:p>
            <a:pPr lvl="1">
              <a:lnSpc>
                <a:spcPct val="150000"/>
              </a:lnSpc>
            </a:pPr>
            <a:r>
              <a:rPr lang="zh-CN" altLang="en-US" dirty="0"/>
              <a:t>在一个</a:t>
            </a:r>
            <a:r>
              <a:rPr lang="zh-CN" altLang="en-US" b="1" dirty="0">
                <a:solidFill>
                  <a:schemeClr val="accent2"/>
                </a:solidFill>
              </a:rPr>
              <a:t>有部分遮挡的地方</a:t>
            </a:r>
            <a:r>
              <a:rPr lang="zh-CN" altLang="en-US" dirty="0"/>
              <a:t>做同样的实验</a:t>
            </a:r>
          </a:p>
        </p:txBody>
      </p:sp>
      <p:pic>
        <p:nvPicPr>
          <p:cNvPr id="5" name="图片 4">
            <a:extLst>
              <a:ext uri="{FF2B5EF4-FFF2-40B4-BE49-F238E27FC236}">
                <a16:creationId xmlns:a16="http://schemas.microsoft.com/office/drawing/2014/main" id="{7F6D02D5-5E86-4EFA-8C7B-26758F1C3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3086100" cy="6858000"/>
          </a:xfrm>
          <a:prstGeom prst="rect">
            <a:avLst/>
          </a:prstGeom>
        </p:spPr>
      </p:pic>
      <p:pic>
        <p:nvPicPr>
          <p:cNvPr id="6" name="图形 5" descr="指向右边的反手食指 纯色填充">
            <a:extLst>
              <a:ext uri="{FF2B5EF4-FFF2-40B4-BE49-F238E27FC236}">
                <a16:creationId xmlns:a16="http://schemas.microsoft.com/office/drawing/2014/main" id="{7337BB52-186E-42F3-AA27-651E306CB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181850" y="1141413"/>
            <a:ext cx="914400" cy="914400"/>
          </a:xfrm>
          <a:prstGeom prst="rect">
            <a:avLst/>
          </a:prstGeom>
        </p:spPr>
      </p:pic>
      <p:pic>
        <p:nvPicPr>
          <p:cNvPr id="8" name="图片 7">
            <a:extLst>
              <a:ext uri="{FF2B5EF4-FFF2-40B4-BE49-F238E27FC236}">
                <a16:creationId xmlns:a16="http://schemas.microsoft.com/office/drawing/2014/main" id="{A1A355CC-083A-49D0-9C35-13C7E39B2873}"/>
              </a:ext>
            </a:extLst>
          </p:cNvPr>
          <p:cNvPicPr>
            <a:picLocks noChangeAspect="1"/>
          </p:cNvPicPr>
          <p:nvPr/>
        </p:nvPicPr>
        <p:blipFill rotWithShape="1">
          <a:blip r:embed="rId5">
            <a:extLst>
              <a:ext uri="{28A0092B-C50C-407E-A947-70E740481C1C}">
                <a14:useLocalDpi xmlns:a14="http://schemas.microsoft.com/office/drawing/2010/main" val="0"/>
              </a:ext>
            </a:extLst>
          </a:blip>
          <a:srcRect b="43333"/>
          <a:stretch/>
        </p:blipFill>
        <p:spPr>
          <a:xfrm>
            <a:off x="9168653" y="0"/>
            <a:ext cx="3086100" cy="3886200"/>
          </a:xfrm>
          <a:prstGeom prst="rect">
            <a:avLst/>
          </a:prstGeom>
        </p:spPr>
      </p:pic>
      <p:pic>
        <p:nvPicPr>
          <p:cNvPr id="10" name="图片 9">
            <a:extLst>
              <a:ext uri="{FF2B5EF4-FFF2-40B4-BE49-F238E27FC236}">
                <a16:creationId xmlns:a16="http://schemas.microsoft.com/office/drawing/2014/main" id="{58112578-ABD5-46BB-86F4-44FBC631C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7619" y="0"/>
            <a:ext cx="3086100" cy="6858000"/>
          </a:xfrm>
          <a:prstGeom prst="rect">
            <a:avLst/>
          </a:prstGeom>
        </p:spPr>
      </p:pic>
      <p:pic>
        <p:nvPicPr>
          <p:cNvPr id="12" name="图片 11">
            <a:extLst>
              <a:ext uri="{FF2B5EF4-FFF2-40B4-BE49-F238E27FC236}">
                <a16:creationId xmlns:a16="http://schemas.microsoft.com/office/drawing/2014/main" id="{97538EB1-6FCD-41FB-91C6-0BA62CEDF8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1066" y="20730"/>
            <a:ext cx="3086100" cy="6858000"/>
          </a:xfrm>
          <a:prstGeom prst="rect">
            <a:avLst/>
          </a:prstGeom>
        </p:spPr>
      </p:pic>
      <p:pic>
        <p:nvPicPr>
          <p:cNvPr id="13" name="图形 12" descr="指向右边的反手食指 纯色填充">
            <a:extLst>
              <a:ext uri="{FF2B5EF4-FFF2-40B4-BE49-F238E27FC236}">
                <a16:creationId xmlns:a16="http://schemas.microsoft.com/office/drawing/2014/main" id="{70CF181B-4B6C-4354-B134-43FF816B40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0685929" y="1372861"/>
            <a:ext cx="914400" cy="914400"/>
          </a:xfrm>
          <a:prstGeom prst="rect">
            <a:avLst/>
          </a:prstGeom>
        </p:spPr>
      </p:pic>
    </p:spTree>
    <p:extLst>
      <p:ext uri="{BB962C8B-B14F-4D97-AF65-F5344CB8AC3E}">
        <p14:creationId xmlns:p14="http://schemas.microsoft.com/office/powerpoint/2010/main" val="19766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F234C-5EA4-4D5F-B250-933B6202AC37}"/>
              </a:ext>
            </a:extLst>
          </p:cNvPr>
          <p:cNvSpPr>
            <a:spLocks noGrp="1"/>
          </p:cNvSpPr>
          <p:nvPr>
            <p:ph type="title"/>
          </p:nvPr>
        </p:nvSpPr>
        <p:spPr>
          <a:xfrm>
            <a:off x="161366" y="365125"/>
            <a:ext cx="914400" cy="3911040"/>
          </a:xfrm>
        </p:spPr>
        <p:txBody>
          <a:bodyPr>
            <a:normAutofit/>
          </a:bodyPr>
          <a:lstStyle/>
          <a:p>
            <a:r>
              <a:rPr lang="zh-CN" altLang="en-US" dirty="0"/>
              <a:t>传输数据</a:t>
            </a:r>
          </a:p>
        </p:txBody>
      </p:sp>
      <p:pic>
        <p:nvPicPr>
          <p:cNvPr id="7" name="图片 6">
            <a:extLst>
              <a:ext uri="{FF2B5EF4-FFF2-40B4-BE49-F238E27FC236}">
                <a16:creationId xmlns:a16="http://schemas.microsoft.com/office/drawing/2014/main" id="{47791C1E-C2EE-4394-B51D-D7832D8B4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597" y="268941"/>
            <a:ext cx="3086100" cy="6858000"/>
          </a:xfrm>
          <a:prstGeom prst="rect">
            <a:avLst/>
          </a:prstGeom>
        </p:spPr>
      </p:pic>
      <p:sp>
        <p:nvSpPr>
          <p:cNvPr id="10" name="矩形: 圆角 9">
            <a:extLst>
              <a:ext uri="{FF2B5EF4-FFF2-40B4-BE49-F238E27FC236}">
                <a16:creationId xmlns:a16="http://schemas.microsoft.com/office/drawing/2014/main" id="{49FDE7C6-294C-42ED-BAF0-907152FC5924}"/>
              </a:ext>
            </a:extLst>
          </p:cNvPr>
          <p:cNvSpPr/>
          <p:nvPr/>
        </p:nvSpPr>
        <p:spPr>
          <a:xfrm>
            <a:off x="1756193" y="4182036"/>
            <a:ext cx="2924504" cy="4393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DE0C8AE2-E0AC-449E-83D5-8A9313D5E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902" y="0"/>
            <a:ext cx="3086100" cy="6858000"/>
          </a:xfrm>
          <a:prstGeom prst="rect">
            <a:avLst/>
          </a:prstGeom>
        </p:spPr>
      </p:pic>
      <p:sp>
        <p:nvSpPr>
          <p:cNvPr id="13" name="矩形: 圆角 12">
            <a:extLst>
              <a:ext uri="{FF2B5EF4-FFF2-40B4-BE49-F238E27FC236}">
                <a16:creationId xmlns:a16="http://schemas.microsoft.com/office/drawing/2014/main" id="{A8A5C58D-6F21-4175-A94A-93FA889CDAAF}"/>
              </a:ext>
            </a:extLst>
          </p:cNvPr>
          <p:cNvSpPr/>
          <p:nvPr/>
        </p:nvSpPr>
        <p:spPr>
          <a:xfrm>
            <a:off x="5467464" y="4805083"/>
            <a:ext cx="3086099" cy="1125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87ED278-35AE-4FB0-A56D-2F5832C8E082}"/>
              </a:ext>
            </a:extLst>
          </p:cNvPr>
          <p:cNvSpPr txBox="1"/>
          <p:nvPr/>
        </p:nvSpPr>
        <p:spPr>
          <a:xfrm>
            <a:off x="8938121" y="1363987"/>
            <a:ext cx="3092513" cy="369332"/>
          </a:xfrm>
          <a:prstGeom prst="rect">
            <a:avLst/>
          </a:prstGeom>
          <a:noFill/>
        </p:spPr>
        <p:txBody>
          <a:bodyPr wrap="none" rtlCol="0">
            <a:spAutoFit/>
          </a:bodyPr>
          <a:lstStyle/>
          <a:p>
            <a:r>
              <a:rPr lang="en-US" altLang="zh-CN" dirty="0"/>
              <a:t>*.CSV</a:t>
            </a:r>
            <a:r>
              <a:rPr lang="zh-CN" altLang="en-US" dirty="0"/>
              <a:t>和</a:t>
            </a:r>
            <a:r>
              <a:rPr lang="en-US" altLang="zh-CN" dirty="0"/>
              <a:t>*.</a:t>
            </a:r>
            <a:r>
              <a:rPr lang="en-US" altLang="zh-CN" dirty="0" err="1"/>
              <a:t>gpx</a:t>
            </a:r>
            <a:r>
              <a:rPr lang="zh-CN" altLang="en-US" dirty="0"/>
              <a:t>从手机传到电脑</a:t>
            </a:r>
          </a:p>
        </p:txBody>
      </p:sp>
      <p:pic>
        <p:nvPicPr>
          <p:cNvPr id="16" name="图片 15">
            <a:extLst>
              <a:ext uri="{FF2B5EF4-FFF2-40B4-BE49-F238E27FC236}">
                <a16:creationId xmlns:a16="http://schemas.microsoft.com/office/drawing/2014/main" id="{DEE07876-976A-4972-95AF-A5479CE0BD80}"/>
              </a:ext>
            </a:extLst>
          </p:cNvPr>
          <p:cNvPicPr>
            <a:picLocks noChangeAspect="1"/>
          </p:cNvPicPr>
          <p:nvPr/>
        </p:nvPicPr>
        <p:blipFill>
          <a:blip r:embed="rId4"/>
          <a:stretch>
            <a:fillRect/>
          </a:stretch>
        </p:blipFill>
        <p:spPr>
          <a:xfrm>
            <a:off x="8829742" y="2158496"/>
            <a:ext cx="3057952" cy="523948"/>
          </a:xfrm>
          <a:prstGeom prst="rect">
            <a:avLst/>
          </a:prstGeom>
        </p:spPr>
      </p:pic>
      <p:sp>
        <p:nvSpPr>
          <p:cNvPr id="17" name="文本框 16">
            <a:extLst>
              <a:ext uri="{FF2B5EF4-FFF2-40B4-BE49-F238E27FC236}">
                <a16:creationId xmlns:a16="http://schemas.microsoft.com/office/drawing/2014/main" id="{FDA6252B-AF73-4D0E-8053-B1BB8309D463}"/>
              </a:ext>
            </a:extLst>
          </p:cNvPr>
          <p:cNvSpPr txBox="1"/>
          <p:nvPr/>
        </p:nvSpPr>
        <p:spPr>
          <a:xfrm>
            <a:off x="8829742" y="2922955"/>
            <a:ext cx="3009157" cy="369332"/>
          </a:xfrm>
          <a:prstGeom prst="rect">
            <a:avLst/>
          </a:prstGeom>
          <a:noFill/>
        </p:spPr>
        <p:txBody>
          <a:bodyPr wrap="none" rtlCol="0">
            <a:spAutoFit/>
          </a:bodyPr>
          <a:lstStyle/>
          <a:p>
            <a:r>
              <a:rPr lang="zh-CN" altLang="en-US" dirty="0"/>
              <a:t>需将</a:t>
            </a:r>
            <a:r>
              <a:rPr lang="en-US" altLang="zh-CN" dirty="0"/>
              <a:t>*.</a:t>
            </a:r>
            <a:r>
              <a:rPr lang="en-US" altLang="zh-CN" dirty="0" err="1"/>
              <a:t>gpx</a:t>
            </a:r>
            <a:r>
              <a:rPr lang="en-US" altLang="zh-CN" dirty="0"/>
              <a:t>..bin</a:t>
            </a:r>
            <a:r>
              <a:rPr lang="zh-CN" altLang="en-US" dirty="0"/>
              <a:t>从命名为</a:t>
            </a:r>
            <a:r>
              <a:rPr lang="en-US" altLang="zh-CN" dirty="0"/>
              <a:t>*.</a:t>
            </a:r>
            <a:r>
              <a:rPr lang="en-US" altLang="zh-CN" dirty="0" err="1"/>
              <a:t>gpx</a:t>
            </a:r>
            <a:endParaRPr lang="zh-CN" altLang="en-US" dirty="0"/>
          </a:p>
        </p:txBody>
      </p:sp>
    </p:spTree>
    <p:extLst>
      <p:ext uri="{BB962C8B-B14F-4D97-AF65-F5344CB8AC3E}">
        <p14:creationId xmlns:p14="http://schemas.microsoft.com/office/powerpoint/2010/main" val="282914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CC6AF-5E71-4ED0-837C-6AAE4A78083B}"/>
              </a:ext>
            </a:extLst>
          </p:cNvPr>
          <p:cNvSpPr>
            <a:spLocks noGrp="1"/>
          </p:cNvSpPr>
          <p:nvPr>
            <p:ph type="title"/>
          </p:nvPr>
        </p:nvSpPr>
        <p:spPr/>
        <p:txBody>
          <a:bodyPr/>
          <a:lstStyle/>
          <a:p>
            <a:r>
              <a:rPr lang="zh-CN" altLang="en-US" dirty="0"/>
              <a:t>对数据坐标进行分析</a:t>
            </a:r>
          </a:p>
        </p:txBody>
      </p:sp>
      <p:pic>
        <p:nvPicPr>
          <p:cNvPr id="5" name="图片 4">
            <a:extLst>
              <a:ext uri="{FF2B5EF4-FFF2-40B4-BE49-F238E27FC236}">
                <a16:creationId xmlns:a16="http://schemas.microsoft.com/office/drawing/2014/main" id="{005CAC5D-A8A1-487D-BC3E-3B419F6F15F6}"/>
              </a:ext>
            </a:extLst>
          </p:cNvPr>
          <p:cNvPicPr>
            <a:picLocks noChangeAspect="1"/>
          </p:cNvPicPr>
          <p:nvPr/>
        </p:nvPicPr>
        <p:blipFill>
          <a:blip r:embed="rId2"/>
          <a:stretch>
            <a:fillRect/>
          </a:stretch>
        </p:blipFill>
        <p:spPr>
          <a:xfrm>
            <a:off x="657303" y="1690688"/>
            <a:ext cx="6897063" cy="3667637"/>
          </a:xfrm>
          <a:prstGeom prst="rect">
            <a:avLst/>
          </a:prstGeom>
        </p:spPr>
      </p:pic>
      <p:sp>
        <p:nvSpPr>
          <p:cNvPr id="6" name="文本框 5">
            <a:extLst>
              <a:ext uri="{FF2B5EF4-FFF2-40B4-BE49-F238E27FC236}">
                <a16:creationId xmlns:a16="http://schemas.microsoft.com/office/drawing/2014/main" id="{18E14050-1E84-4A1B-905D-5C3DEF0C9876}"/>
              </a:ext>
            </a:extLst>
          </p:cNvPr>
          <p:cNvSpPr txBox="1"/>
          <p:nvPr/>
        </p:nvSpPr>
        <p:spPr>
          <a:xfrm>
            <a:off x="1371600" y="1288066"/>
            <a:ext cx="2462534" cy="369332"/>
          </a:xfrm>
          <a:prstGeom prst="rect">
            <a:avLst/>
          </a:prstGeom>
          <a:noFill/>
        </p:spPr>
        <p:txBody>
          <a:bodyPr wrap="none" rtlCol="0">
            <a:spAutoFit/>
          </a:bodyPr>
          <a:lstStyle/>
          <a:p>
            <a:r>
              <a:rPr lang="en-US" altLang="zh-CN" dirty="0"/>
              <a:t>CSV</a:t>
            </a:r>
            <a:r>
              <a:rPr lang="zh-CN" altLang="en-US" dirty="0"/>
              <a:t>格式导入</a:t>
            </a:r>
            <a:r>
              <a:rPr lang="en-US" altLang="zh-CN" dirty="0"/>
              <a:t>Excel</a:t>
            </a:r>
            <a:r>
              <a:rPr lang="zh-CN" altLang="en-US" dirty="0"/>
              <a:t>分析</a:t>
            </a:r>
          </a:p>
        </p:txBody>
      </p:sp>
      <p:sp>
        <p:nvSpPr>
          <p:cNvPr id="8" name="文本框 7">
            <a:extLst>
              <a:ext uri="{FF2B5EF4-FFF2-40B4-BE49-F238E27FC236}">
                <a16:creationId xmlns:a16="http://schemas.microsoft.com/office/drawing/2014/main" id="{CF161596-315A-41EF-BB72-56519E4111C5}"/>
              </a:ext>
            </a:extLst>
          </p:cNvPr>
          <p:cNvSpPr txBox="1"/>
          <p:nvPr/>
        </p:nvSpPr>
        <p:spPr>
          <a:xfrm>
            <a:off x="255493" y="5569934"/>
            <a:ext cx="9103659" cy="1200329"/>
          </a:xfrm>
          <a:prstGeom prst="rect">
            <a:avLst/>
          </a:prstGeom>
          <a:noFill/>
        </p:spPr>
        <p:txBody>
          <a:bodyPr wrap="square">
            <a:spAutoFit/>
          </a:bodyPr>
          <a:lstStyle/>
          <a:p>
            <a:r>
              <a:rPr lang="zh-CN" altLang="en-US" dirty="0"/>
              <a:t>利用</a:t>
            </a:r>
            <a:r>
              <a:rPr lang="en-US" altLang="zh-CN" dirty="0"/>
              <a:t>Excel</a:t>
            </a:r>
            <a:r>
              <a:rPr lang="zh-CN" altLang="en-US" dirty="0"/>
              <a:t>的最大值、最小值、平均值、方差的函数分别求出两个位置的纬度（</a:t>
            </a:r>
            <a:r>
              <a:rPr lang="en-US" altLang="zh-CN" dirty="0"/>
              <a:t>Lat</a:t>
            </a:r>
            <a:r>
              <a:rPr lang="zh-CN" altLang="en-US" dirty="0"/>
              <a:t>）、经度（</a:t>
            </a:r>
            <a:r>
              <a:rPr lang="en-US" altLang="zh-CN" dirty="0"/>
              <a:t>Lon</a:t>
            </a:r>
            <a:r>
              <a:rPr lang="zh-CN" altLang="en-US" dirty="0"/>
              <a:t>）、高程（</a:t>
            </a:r>
            <a:r>
              <a:rPr lang="en-US" altLang="zh-CN" dirty="0"/>
              <a:t>elevation</a:t>
            </a:r>
            <a:r>
              <a:rPr lang="zh-CN" altLang="en-US" dirty="0"/>
              <a:t>）的最大值、最小值、平均值、方差值。</a:t>
            </a:r>
            <a:endParaRPr lang="en-US" altLang="zh-CN" dirty="0"/>
          </a:p>
          <a:p>
            <a:endParaRPr lang="en-US" altLang="zh-CN" dirty="0"/>
          </a:p>
          <a:p>
            <a:r>
              <a:rPr lang="zh-CN" altLang="en-US" dirty="0"/>
              <a:t>利用</a:t>
            </a:r>
            <a:r>
              <a:rPr lang="en-US" altLang="zh-CN" dirty="0"/>
              <a:t>Excel</a:t>
            </a:r>
            <a:r>
              <a:rPr lang="zh-CN" altLang="en-US" dirty="0"/>
              <a:t>绘制两个点的横坐标、纵坐标、高程的折线图（纵轴为坐标值，横轴为点顺序）</a:t>
            </a:r>
          </a:p>
        </p:txBody>
      </p:sp>
    </p:spTree>
    <p:extLst>
      <p:ext uri="{BB962C8B-B14F-4D97-AF65-F5344CB8AC3E}">
        <p14:creationId xmlns:p14="http://schemas.microsoft.com/office/powerpoint/2010/main" val="21068779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763</Words>
  <Application>Microsoft Office PowerPoint</Application>
  <PresentationFormat>宽屏</PresentationFormat>
  <Paragraphs>41</Paragraphs>
  <Slides>10</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等线</vt:lpstr>
      <vt:lpstr>等线 Light</vt:lpstr>
      <vt:lpstr>Arial</vt:lpstr>
      <vt:lpstr>Office 主题​​</vt:lpstr>
      <vt:lpstr>利用GPSLogger记录坐标分析手机定位精度</vt:lpstr>
      <vt:lpstr>利用GPSLogger记录坐标分析手机定位精度步骤</vt:lpstr>
      <vt:lpstr>Featres</vt:lpstr>
      <vt:lpstr>User Interface</vt:lpstr>
      <vt:lpstr>设置GPSLogger参数</vt:lpstr>
      <vt:lpstr>设置GPSLogger参数</vt:lpstr>
      <vt:lpstr>在固定的点上记录数据</vt:lpstr>
      <vt:lpstr>传输数据</vt:lpstr>
      <vt:lpstr>对数据坐标进行分析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GPSLogger for Android</dc:title>
  <dc:creator>hwl</dc:creator>
  <cp:lastModifiedBy>hwl</cp:lastModifiedBy>
  <cp:revision>42</cp:revision>
  <dcterms:created xsi:type="dcterms:W3CDTF">2020-01-30T05:18:19Z</dcterms:created>
  <dcterms:modified xsi:type="dcterms:W3CDTF">2025-03-06T16:04:54Z</dcterms:modified>
</cp:coreProperties>
</file>